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59" r:id="rId5"/>
    <p:sldId id="258" r:id="rId6"/>
    <p:sldId id="260" r:id="rId7"/>
    <p:sldId id="261" r:id="rId8"/>
    <p:sldId id="285" r:id="rId9"/>
    <p:sldId id="267" r:id="rId10"/>
    <p:sldId id="268" r:id="rId11"/>
    <p:sldId id="263" r:id="rId12"/>
    <p:sldId id="28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4" r:id="rId22"/>
    <p:sldId id="265" r:id="rId23"/>
    <p:sldId id="266" r:id="rId24"/>
    <p:sldId id="277" r:id="rId25"/>
    <p:sldId id="281" r:id="rId26"/>
    <p:sldId id="282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6A621-5E05-094D-A24C-2B4398E9147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9785F-1603-6349-B0F5-EEF1B76C0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07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59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0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6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8091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351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808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596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173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9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99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49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8668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530910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753151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975392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197633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67907" y="6505277"/>
            <a:ext cx="247257" cy="25558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49">
              <a:defRPr sz="1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98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2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0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5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6E95-198F-F94B-B8FA-052721A92DB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66D53-3FCD-B24A-8B04-50E9CF1DE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2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19.jpeg"/><Relationship Id="rId21" Type="http://schemas.openxmlformats.org/officeDocument/2006/relationships/image" Target="../media/image20.jpe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10" Type="http://schemas.openxmlformats.org/officeDocument/2006/relationships/image" Target="../media/image29.jpg"/><Relationship Id="rId11" Type="http://schemas.openxmlformats.org/officeDocument/2006/relationships/image" Target="../media/image30.jp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Relationship Id="rId18" Type="http://schemas.openxmlformats.org/officeDocument/2006/relationships/image" Target="../media/image17.jpeg"/><Relationship Id="rId1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g"/><Relationship Id="rId12" Type="http://schemas.openxmlformats.org/officeDocument/2006/relationships/image" Target="../media/image24.jpg"/><Relationship Id="rId13" Type="http://schemas.openxmlformats.org/officeDocument/2006/relationships/image" Target="../media/image25.jpg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15" Type="http://schemas.openxmlformats.org/officeDocument/2006/relationships/image" Target="../media/image167.png"/><Relationship Id="rId16" Type="http://schemas.openxmlformats.org/officeDocument/2006/relationships/image" Target="../media/image23.jpg"/><Relationship Id="rId17" Type="http://schemas.openxmlformats.org/officeDocument/2006/relationships/image" Target="../media/image24.jpg"/><Relationship Id="rId18" Type="http://schemas.openxmlformats.org/officeDocument/2006/relationships/image" Target="../media/image25.jp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168.png"/><Relationship Id="rId22" Type="http://schemas.openxmlformats.org/officeDocument/2006/relationships/image" Target="../media/image29.jpg"/><Relationship Id="rId23" Type="http://schemas.openxmlformats.org/officeDocument/2006/relationships/image" Target="../media/image30.jpg"/><Relationship Id="rId24" Type="http://schemas.openxmlformats.org/officeDocument/2006/relationships/image" Target="../media/image31.jpg"/><Relationship Id="rId25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2.png"/><Relationship Id="rId4" Type="http://schemas.openxmlformats.org/officeDocument/2006/relationships/image" Target="../media/image35.jpeg"/><Relationship Id="rId5" Type="http://schemas.openxmlformats.org/officeDocument/2006/relationships/image" Target="../media/image34.jpe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eg"/><Relationship Id="rId4" Type="http://schemas.openxmlformats.org/officeDocument/2006/relationships/image" Target="../media/image3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90.png"/><Relationship Id="rId13" Type="http://schemas.openxmlformats.org/officeDocument/2006/relationships/image" Target="../media/image2800.png"/><Relationship Id="rId14" Type="http://schemas.openxmlformats.org/officeDocument/2006/relationships/image" Target="../media/image2810.png"/><Relationship Id="rId15" Type="http://schemas.openxmlformats.org/officeDocument/2006/relationships/image" Target="../media/image36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60.png"/><Relationship Id="rId4" Type="http://schemas.openxmlformats.org/officeDocument/2006/relationships/image" Target="../media/image35.jpeg"/><Relationship Id="rId5" Type="http://schemas.openxmlformats.org/officeDocument/2006/relationships/image" Target="../media/image34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image" Target="../media/image2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g"/><Relationship Id="rId20" Type="http://schemas.openxmlformats.org/officeDocument/2006/relationships/image" Target="../media/image72.jpeg"/><Relationship Id="rId21" Type="http://schemas.openxmlformats.org/officeDocument/2006/relationships/image" Target="../media/image73.jpeg"/><Relationship Id="rId10" Type="http://schemas.openxmlformats.org/officeDocument/2006/relationships/image" Target="../media/image62.jpeg"/><Relationship Id="rId11" Type="http://schemas.openxmlformats.org/officeDocument/2006/relationships/image" Target="../media/image63.jpeg"/><Relationship Id="rId12" Type="http://schemas.openxmlformats.org/officeDocument/2006/relationships/image" Target="../media/image64.jpeg"/><Relationship Id="rId13" Type="http://schemas.openxmlformats.org/officeDocument/2006/relationships/image" Target="../media/image65.jpg"/><Relationship Id="rId14" Type="http://schemas.openxmlformats.org/officeDocument/2006/relationships/image" Target="../media/image66.jpeg"/><Relationship Id="rId15" Type="http://schemas.openxmlformats.org/officeDocument/2006/relationships/image" Target="../media/image67.jpeg"/><Relationship Id="rId16" Type="http://schemas.openxmlformats.org/officeDocument/2006/relationships/image" Target="../media/image68.jpeg"/><Relationship Id="rId17" Type="http://schemas.openxmlformats.org/officeDocument/2006/relationships/image" Target="../media/image69.jpg"/><Relationship Id="rId18" Type="http://schemas.openxmlformats.org/officeDocument/2006/relationships/image" Target="../media/image70.jpeg"/><Relationship Id="rId19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g"/><Relationship Id="rId6" Type="http://schemas.openxmlformats.org/officeDocument/2006/relationships/image" Target="../media/image58.jpeg"/><Relationship Id="rId7" Type="http://schemas.openxmlformats.org/officeDocument/2006/relationships/image" Target="../media/image59.jpeg"/><Relationship Id="rId8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jpeg"/><Relationship Id="rId10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3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3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../Learn/projects/GANs/generative-adversarial-networks-master/gan-script.py" TargetMode="Externa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2966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Cycle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Unpaired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Image-to-image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382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Zhaokai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Huang</a:t>
            </a:r>
            <a:endParaRPr lang="en-US" altLang="zh-CN" sz="3200" dirty="0" smtClean="0"/>
          </a:p>
        </p:txBody>
      </p:sp>
      <p:pic>
        <p:nvPicPr>
          <p:cNvPr id="4" name="horizant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7284" y="4684923"/>
            <a:ext cx="6325963" cy="1807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5" y="4610209"/>
            <a:ext cx="4975640" cy="19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258" y="170649"/>
            <a:ext cx="7804547" cy="1518047"/>
          </a:xfrm>
        </p:spPr>
        <p:txBody>
          <a:bodyPr/>
          <a:lstStyle/>
          <a:p>
            <a:pPr algn="ctr"/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57" y="1389301"/>
            <a:ext cx="6239163" cy="53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9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52" y="625114"/>
            <a:ext cx="6472381" cy="55265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96" y="691343"/>
            <a:ext cx="18161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42" y="691343"/>
            <a:ext cx="1828800" cy="1816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531" y="2852157"/>
            <a:ext cx="1382982" cy="128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27" y="1964630"/>
            <a:ext cx="1162099" cy="11702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371" y="1964630"/>
            <a:ext cx="1199686" cy="11913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145" y="2667491"/>
            <a:ext cx="208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(y)</a:t>
            </a:r>
          </a:p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0272" y="2707059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(G(</a:t>
            </a:r>
            <a:r>
              <a:rPr lang="en-US" altLang="zh-CN" dirty="0" err="1" smtClean="0"/>
              <a:t>z|y</a:t>
            </a:r>
            <a:r>
              <a:rPr lang="en-US" altLang="zh-CN" dirty="0" smtClean="0"/>
              <a:t>))</a:t>
            </a:r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28" y="4872105"/>
            <a:ext cx="1199686" cy="1191355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17" idx="3"/>
            <a:endCxn id="16" idx="1"/>
          </p:cNvCxnSpPr>
          <p:nvPr/>
        </p:nvCxnSpPr>
        <p:spPr>
          <a:xfrm>
            <a:off x="2140242" y="1599393"/>
            <a:ext cx="1165554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07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885" y="2188636"/>
            <a:ext cx="7804547" cy="1518047"/>
          </a:xfrm>
        </p:spPr>
        <p:txBody>
          <a:bodyPr/>
          <a:lstStyle/>
          <a:p>
            <a:pPr algn="ctr"/>
            <a:r>
              <a:rPr lang="en-US" altLang="zh-CN" dirty="0" smtClean="0"/>
              <a:t>Cycle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10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75487" y="1044242"/>
            <a:ext cx="3504492" cy="5865144"/>
            <a:chOff x="1770584" y="1253090"/>
            <a:chExt cx="4205390" cy="7038173"/>
          </a:xfrm>
        </p:grpSpPr>
        <p:grpSp>
          <p:nvGrpSpPr>
            <p:cNvPr id="18" name="Group 189"/>
            <p:cNvGrpSpPr/>
            <p:nvPr/>
          </p:nvGrpSpPr>
          <p:grpSpPr>
            <a:xfrm>
              <a:off x="1770584" y="1856967"/>
              <a:ext cx="4205390" cy="1422426"/>
              <a:chOff x="0" y="0"/>
              <a:chExt cx="2721759" cy="852739"/>
            </a:xfrm>
          </p:grpSpPr>
          <p:pic>
            <p:nvPicPr>
              <p:cNvPr id="41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" name="Group 193"/>
            <p:cNvGrpSpPr/>
            <p:nvPr/>
          </p:nvGrpSpPr>
          <p:grpSpPr>
            <a:xfrm>
              <a:off x="1770584" y="5150812"/>
              <a:ext cx="4205390" cy="1422426"/>
              <a:chOff x="0" y="0"/>
              <a:chExt cx="2721759" cy="852739"/>
            </a:xfrm>
          </p:grpSpPr>
          <p:pic>
            <p:nvPicPr>
              <p:cNvPr id="38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" name="Group 197"/>
            <p:cNvGrpSpPr/>
            <p:nvPr/>
          </p:nvGrpSpPr>
          <p:grpSpPr>
            <a:xfrm>
              <a:off x="1770584" y="3473628"/>
              <a:ext cx="4205390" cy="1422426"/>
              <a:chOff x="0" y="0"/>
              <a:chExt cx="2721759" cy="852739"/>
            </a:xfrm>
          </p:grpSpPr>
          <p:pic>
            <p:nvPicPr>
              <p:cNvPr id="35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" name="Shape 198"/>
            <p:cNvSpPr/>
            <p:nvPr/>
          </p:nvSpPr>
          <p:spPr>
            <a:xfrm rot="5400000">
              <a:off x="3485655" y="6981998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22" name="1.jpg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910" y="180344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2.jpg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678" y="3420521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3.jpg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293" y="503759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1.jpg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507" y="180344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2.jpg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825" y="3420521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3.jpg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462" y="503759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614367" y="1274275"/>
              <a:ext cx="569061" cy="4660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452480" y="1253090"/>
              <a:ext cx="529816" cy="508428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2329677" y="206997"/>
            <a:ext cx="1828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412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0848" y="3659057"/>
            <a:ext cx="119566" cy="283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8316247" y="1009764"/>
            <a:ext cx="2040227" cy="5760387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5975987" y="1009764"/>
            <a:ext cx="2040227" cy="5779608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5502134" y="897298"/>
            <a:ext cx="2" cy="5305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grpSp>
        <p:nvGrpSpPr>
          <p:cNvPr id="118" name="Group 117"/>
          <p:cNvGrpSpPr/>
          <p:nvPr/>
        </p:nvGrpSpPr>
        <p:grpSpPr>
          <a:xfrm>
            <a:off x="1475487" y="1044242"/>
            <a:ext cx="3504492" cy="5865144"/>
            <a:chOff x="1770584" y="1253090"/>
            <a:chExt cx="4205390" cy="7038173"/>
          </a:xfrm>
        </p:grpSpPr>
        <p:grpSp>
          <p:nvGrpSpPr>
            <p:cNvPr id="119" name="Group 189"/>
            <p:cNvGrpSpPr/>
            <p:nvPr/>
          </p:nvGrpSpPr>
          <p:grpSpPr>
            <a:xfrm>
              <a:off x="1770584" y="1856967"/>
              <a:ext cx="4205390" cy="1422426"/>
              <a:chOff x="0" y="0"/>
              <a:chExt cx="2721759" cy="852739"/>
            </a:xfrm>
          </p:grpSpPr>
          <p:pic>
            <p:nvPicPr>
              <p:cNvPr id="137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" name="Group 193"/>
            <p:cNvGrpSpPr/>
            <p:nvPr/>
          </p:nvGrpSpPr>
          <p:grpSpPr>
            <a:xfrm>
              <a:off x="1770584" y="5150812"/>
              <a:ext cx="4205390" cy="1422426"/>
              <a:chOff x="0" y="0"/>
              <a:chExt cx="2721759" cy="852739"/>
            </a:xfrm>
          </p:grpSpPr>
          <p:pic>
            <p:nvPicPr>
              <p:cNvPr id="134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1" name="Group 197"/>
            <p:cNvGrpSpPr/>
            <p:nvPr/>
          </p:nvGrpSpPr>
          <p:grpSpPr>
            <a:xfrm>
              <a:off x="1770584" y="3473628"/>
              <a:ext cx="4205390" cy="1422426"/>
              <a:chOff x="0" y="0"/>
              <a:chExt cx="2721759" cy="852739"/>
            </a:xfrm>
          </p:grpSpPr>
          <p:pic>
            <p:nvPicPr>
              <p:cNvPr id="131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2" name="Shape 198"/>
            <p:cNvSpPr/>
            <p:nvPr/>
          </p:nvSpPr>
          <p:spPr>
            <a:xfrm rot="5400000">
              <a:off x="3485655" y="6981998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123" name="1.jpg"/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910" y="180344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2.jpg"/>
            <p:cNvPicPr>
              <a:picLocks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678" y="3420521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5" name="3.jpg"/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293" y="503759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6" name="1.jpg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507" y="180344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7" name="2.jpg"/>
            <p:cNvPicPr>
              <a:picLocks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825" y="3420521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3.jpg"/>
            <p:cNvPicPr>
              <a:picLocks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462" y="5037597"/>
              <a:ext cx="1412838" cy="15252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614367" y="1274275"/>
              <a:ext cx="569061" cy="4660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0" name="pasted-image.pdf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452480" y="1253090"/>
              <a:ext cx="529816" cy="508428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0" name="TextBox 139"/>
          <p:cNvSpPr txBox="1"/>
          <p:nvPr/>
        </p:nvSpPr>
        <p:spPr>
          <a:xfrm>
            <a:off x="2329677" y="206997"/>
            <a:ext cx="1828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56074" y="206997"/>
            <a:ext cx="25952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Unpaired</a:t>
            </a:r>
          </a:p>
        </p:txBody>
      </p:sp>
    </p:spTree>
    <p:extLst>
      <p:ext uri="{BB962C8B-B14F-4D97-AF65-F5344CB8AC3E}">
        <p14:creationId xmlns:p14="http://schemas.microsoft.com/office/powerpoint/2010/main" val="5656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1 -0.00405 L 0.11328 0.00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8" y="5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6.17284E-8 L -0.45279 -0.016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5" y="-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40" grpId="0"/>
      <p:bldP spid="1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55373" y="897677"/>
            <a:ext cx="2040227" cy="5779608"/>
            <a:chOff x="7171184" y="1211717"/>
            <a:chExt cx="2448272" cy="6935530"/>
          </a:xfrm>
        </p:grpSpPr>
        <p:grpSp>
          <p:nvGrpSpPr>
            <p:cNvPr id="34" name="Group 33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36" name="pasted-image.png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pasted-image.pdf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" name="pasted-image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" name="pasted-image.png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5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7548" y="321898"/>
            <a:ext cx="5084529" cy="448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6" y="30152"/>
            <a:ext cx="11652154" cy="1107519"/>
          </a:xfrm>
        </p:spPr>
        <p:txBody>
          <a:bodyPr>
            <a:noAutofit/>
          </a:bodyPr>
          <a:lstStyle/>
          <a:p>
            <a:pPr algn="ctr" defTabSz="1219151"/>
            <a:r>
              <a:rPr lang="en-US" sz="4000" dirty="0">
                <a:latin typeface="+mj-lt"/>
                <a:ea typeface="+mj-ea"/>
                <a:cs typeface="+mj-cs"/>
              </a:rPr>
              <a:t>Unpaired Image-to-image translation using cycle-consistent adversarial networks</a:t>
            </a:r>
          </a:p>
        </p:txBody>
      </p:sp>
      <p:sp>
        <p:nvSpPr>
          <p:cNvPr id="18" name="Shape 4139"/>
          <p:cNvSpPr/>
          <p:nvPr/>
        </p:nvSpPr>
        <p:spPr>
          <a:xfrm>
            <a:off x="7437281" y="6407888"/>
            <a:ext cx="4739309" cy="482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numCol="1" anchor="ctr">
            <a:spAutoFit/>
          </a:bodyPr>
          <a:lstStyle>
            <a:lvl1pPr>
              <a:defRPr sz="4200"/>
            </a:lvl1pPr>
          </a:lstStyle>
          <a:p>
            <a:r>
              <a:rPr sz="2667" dirty="0"/>
              <a:t>[Zhu</a:t>
            </a:r>
            <a:r>
              <a:rPr lang="en-US" sz="2667" dirty="0"/>
              <a:t>*</a:t>
            </a:r>
            <a:r>
              <a:rPr sz="2667" dirty="0"/>
              <a:t>, Park</a:t>
            </a:r>
            <a:r>
              <a:rPr lang="en-US" sz="2667" dirty="0"/>
              <a:t>*, Isola, </a:t>
            </a:r>
            <a:r>
              <a:rPr lang="en-US" sz="2667" dirty="0" err="1"/>
              <a:t>Efros</a:t>
            </a:r>
            <a:r>
              <a:rPr sz="2667" dirty="0"/>
              <a:t> </a:t>
            </a:r>
            <a:r>
              <a:rPr lang="en-US" sz="2667" dirty="0"/>
              <a:t>on </a:t>
            </a:r>
            <a:r>
              <a:rPr lang="en-US" sz="2667" dirty="0" err="1"/>
              <a:t>arxiv</a:t>
            </a:r>
            <a:r>
              <a:rPr sz="2667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7069" y="4874268"/>
                <a:ext cx="7457283" cy="1118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333" dirty="0"/>
                  <a:t>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3333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sz="3333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3333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333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3333" dirty="0"/>
              </a:p>
              <a:p>
                <a:r>
                  <a:rPr lang="en-US" sz="3333" dirty="0"/>
                  <a:t>Real zebras vs. generated zebras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83" y="5849121"/>
                <a:ext cx="8948739" cy="1323439"/>
              </a:xfrm>
              <a:prstGeom prst="rect">
                <a:avLst/>
              </a:prstGeom>
              <a:blipFill>
                <a:blip r:embed="rId10"/>
                <a:stretch>
                  <a:fillRect l="-2452" t="-829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795967" y="1268760"/>
            <a:ext cx="600067" cy="652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Rectangle 21"/>
          <p:cNvSpPr/>
          <p:nvPr/>
        </p:nvSpPr>
        <p:spPr>
          <a:xfrm>
            <a:off x="7174919" y="3917873"/>
            <a:ext cx="1021314" cy="6836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63" name="Group 62"/>
          <p:cNvGrpSpPr/>
          <p:nvPr/>
        </p:nvGrpSpPr>
        <p:grpSpPr>
          <a:xfrm>
            <a:off x="9696400" y="1060056"/>
            <a:ext cx="1800200" cy="5760387"/>
            <a:chOff x="9979496" y="1211717"/>
            <a:chExt cx="2160240" cy="6912464"/>
          </a:xfrm>
        </p:grpSpPr>
        <p:pic>
          <p:nvPicPr>
            <p:cNvPr id="64" name="pasted-image.pn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asted-image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asted-image.pn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asted-imag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9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70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9696400" y="1060056"/>
            <a:ext cx="2040227" cy="5760387"/>
            <a:chOff x="9979496" y="1211717"/>
            <a:chExt cx="2448272" cy="6912464"/>
          </a:xfrm>
        </p:grpSpPr>
        <p:pic>
          <p:nvPicPr>
            <p:cNvPr id="26" name="pasted-image.pn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asted-image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asted-image.pn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asted-imag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310419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7548" y="321898"/>
            <a:ext cx="5084529" cy="448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6" y="30152"/>
            <a:ext cx="11013141" cy="1518047"/>
          </a:xfrm>
        </p:spPr>
        <p:txBody>
          <a:bodyPr>
            <a:normAutofit/>
          </a:bodyPr>
          <a:lstStyle/>
          <a:p>
            <a:pPr algn="ctr" defTabSz="1219151"/>
            <a:r>
              <a:rPr lang="en-US" sz="4000" dirty="0">
                <a:latin typeface="+mj-lt"/>
                <a:ea typeface="+mj-ea"/>
                <a:cs typeface="+mj-cs"/>
              </a:rPr>
              <a:t>Unpaired Image-to-image translation using cycle-consistent adversarial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07069" y="5829267"/>
                <a:ext cx="7721652" cy="1118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333" dirty="0"/>
                  <a:t>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3333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sz="3333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333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33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333" dirty="0"/>
              </a:p>
              <a:p>
                <a:r>
                  <a:rPr lang="en-US" sz="3333" dirty="0"/>
                  <a:t>Real horses vs. generated horses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83" y="6995120"/>
                <a:ext cx="9265982" cy="1323439"/>
              </a:xfrm>
              <a:prstGeom prst="rect">
                <a:avLst/>
              </a:prstGeom>
              <a:blipFill>
                <a:blip r:embed="rId4"/>
                <a:stretch>
                  <a:fillRect l="-2368" t="-8257" b="-18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830199" y="3061193"/>
            <a:ext cx="600067" cy="652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Rectangle 21"/>
          <p:cNvSpPr/>
          <p:nvPr/>
        </p:nvSpPr>
        <p:spPr>
          <a:xfrm>
            <a:off x="4040795" y="3927372"/>
            <a:ext cx="1021314" cy="6836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107069" y="4874268"/>
                <a:ext cx="7457283" cy="1118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333" dirty="0"/>
                  <a:t>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333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3333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33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sz="3333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3333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333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33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3333" dirty="0"/>
              </a:p>
              <a:p>
                <a:r>
                  <a:rPr lang="en-US" sz="3333" dirty="0"/>
                  <a:t>Real zebras vs. generated zebras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83" y="5849121"/>
                <a:ext cx="8948739" cy="1323439"/>
              </a:xfrm>
              <a:prstGeom prst="rect">
                <a:avLst/>
              </a:prstGeom>
              <a:blipFill>
                <a:blip r:embed="rId15"/>
                <a:stretch>
                  <a:fillRect l="-2452" t="-829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9696400" y="1060056"/>
            <a:ext cx="2040227" cy="5760387"/>
            <a:chOff x="9979496" y="1211717"/>
            <a:chExt cx="2448272" cy="6912464"/>
          </a:xfrm>
        </p:grpSpPr>
        <p:pic>
          <p:nvPicPr>
            <p:cNvPr id="47" name="pasted-image.pn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pasted-image.pn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pasted-image.pn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asted-image.pdf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3" name="pasted-image.pdf"/>
            <p:cNvPicPr>
              <a:picLocks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4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65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455373" y="897677"/>
            <a:ext cx="2040227" cy="5779608"/>
            <a:chOff x="7171184" y="1211717"/>
            <a:chExt cx="2448272" cy="6935530"/>
          </a:xfrm>
        </p:grpSpPr>
        <p:grpSp>
          <p:nvGrpSpPr>
            <p:cNvPr id="26" name="Group 25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df"/>
              <p:cNvPicPr>
                <a:picLocks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1" name="pasted-image.png"/>
              <p:cNvPicPr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2" name="pasted-image.png"/>
              <p:cNvPicPr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pasted-image.pd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27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854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8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871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Real!</a:t>
            </a:r>
            <a:endParaRPr sz="5000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2560" y="2528900"/>
            <a:ext cx="83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.</a:t>
            </a:r>
          </a:p>
          <a:p>
            <a:r>
              <a:rPr lang="en-US" altLang="zh-CN" sz="3200" b="1" dirty="0" smtClean="0"/>
              <a:t>.</a:t>
            </a:r>
          </a:p>
          <a:p>
            <a:r>
              <a:rPr lang="en-US" altLang="zh-CN" sz="3200" b="1" dirty="0"/>
              <a:t>.</a:t>
            </a:r>
            <a:endParaRPr lang="en-US" sz="3200" b="1" dirty="0"/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88" y="4405745"/>
            <a:ext cx="1623060" cy="14508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943982" y="4654097"/>
            <a:ext cx="33073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mapping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functions,</a:t>
            </a:r>
          </a:p>
          <a:p>
            <a:r>
              <a:rPr lang="en-US" altLang="zh-CN" sz="2800" dirty="0" smtClean="0"/>
              <a:t>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possible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results.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4385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6" y="30152"/>
            <a:ext cx="11013141" cy="1518047"/>
          </a:xfrm>
        </p:spPr>
        <p:txBody>
          <a:bodyPr>
            <a:normAutofit/>
          </a:bodyPr>
          <a:lstStyle/>
          <a:p>
            <a:r>
              <a:rPr lang="en-US" dirty="0"/>
              <a:t>Cycle-consistency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5860" y="1208754"/>
                <a:ext cx="5355697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Forward cycle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31" y="1450504"/>
                <a:ext cx="6637651" cy="743280"/>
              </a:xfrm>
              <a:prstGeom prst="rect">
                <a:avLst/>
              </a:prstGeom>
              <a:blipFill>
                <a:blip r:embed="rId3"/>
                <a:stretch>
                  <a:fillRect l="-2479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6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47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98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56410" y="1659624"/>
                <a:ext cx="95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91" y="1991549"/>
                <a:ext cx="1112804" cy="6093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75820" y="1659624"/>
                <a:ext cx="1447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984" y="1991549"/>
                <a:ext cx="1701300" cy="6093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45569" y="1653072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3" y="1983687"/>
                <a:ext cx="490839" cy="6093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1371"/>
          <p:cNvSpPr/>
          <p:nvPr/>
        </p:nvSpPr>
        <p:spPr>
          <a:xfrm>
            <a:off x="1511455" y="3455097"/>
            <a:ext cx="1234293" cy="245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 b="1"/>
          </a:p>
        </p:txBody>
      </p:sp>
      <p:grpSp>
        <p:nvGrpSpPr>
          <p:cNvPr id="13" name="Group 1331"/>
          <p:cNvGrpSpPr/>
          <p:nvPr/>
        </p:nvGrpSpPr>
        <p:grpSpPr>
          <a:xfrm>
            <a:off x="728378" y="3504911"/>
            <a:ext cx="706275" cy="706275"/>
            <a:chOff x="0" y="0"/>
            <a:chExt cx="847528" cy="847528"/>
          </a:xfrm>
        </p:grpSpPr>
        <p:sp>
          <p:nvSpPr>
            <p:cNvPr id="14" name="Shape 1329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 b="1"/>
            </a:p>
          </p:txBody>
        </p: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82423" y="3113584"/>
            <a:ext cx="285751" cy="29633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372"/>
          <p:cNvSpPr/>
          <p:nvPr/>
        </p:nvSpPr>
        <p:spPr>
          <a:xfrm>
            <a:off x="3605183" y="3899330"/>
            <a:ext cx="1234293" cy="245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 b="1"/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1443" y="4235813"/>
            <a:ext cx="275168" cy="2645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 1337"/>
          <p:cNvGrpSpPr/>
          <p:nvPr/>
        </p:nvGrpSpPr>
        <p:grpSpPr>
          <a:xfrm>
            <a:off x="4909672" y="3504911"/>
            <a:ext cx="706275" cy="706275"/>
            <a:chOff x="0" y="0"/>
            <a:chExt cx="847528" cy="847528"/>
          </a:xfrm>
        </p:grpSpPr>
        <p:sp>
          <p:nvSpPr>
            <p:cNvPr id="20" name="Shape 1335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 b="1"/>
            </a:p>
          </p:txBody>
        </p:sp>
        <p:pic>
          <p:nvPicPr>
            <p:cNvPr id="21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3264" y="201514"/>
              <a:ext cx="3810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Group 1340"/>
          <p:cNvGrpSpPr/>
          <p:nvPr/>
        </p:nvGrpSpPr>
        <p:grpSpPr>
          <a:xfrm>
            <a:off x="2822328" y="3504911"/>
            <a:ext cx="706275" cy="706275"/>
            <a:chOff x="0" y="0"/>
            <a:chExt cx="847528" cy="847528"/>
          </a:xfrm>
        </p:grpSpPr>
        <p:sp>
          <p:nvSpPr>
            <p:cNvPr id="23" name="Shape 1338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 b="1"/>
            </a:p>
          </p:txBody>
        </p:sp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2314" y="201514"/>
              <a:ext cx="3429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Shape 1341"/>
          <p:cNvSpPr/>
          <p:nvPr/>
        </p:nvSpPr>
        <p:spPr>
          <a:xfrm>
            <a:off x="3337010" y="5757803"/>
            <a:ext cx="212838" cy="21283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0" name="Shape 1342"/>
          <p:cNvSpPr/>
          <p:nvPr/>
        </p:nvSpPr>
        <p:spPr>
          <a:xfrm>
            <a:off x="3210574" y="5273029"/>
            <a:ext cx="212838" cy="21283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1" name="Shape 1343"/>
          <p:cNvSpPr/>
          <p:nvPr/>
        </p:nvSpPr>
        <p:spPr>
          <a:xfrm>
            <a:off x="4988426" y="5400063"/>
            <a:ext cx="212838" cy="21283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pic>
        <p:nvPicPr>
          <p:cNvPr id="42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699104" y="4927360"/>
            <a:ext cx="317501" cy="264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63997" y="4927360"/>
            <a:ext cx="285751" cy="264584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346"/>
          <p:cNvSpPr/>
          <p:nvPr/>
        </p:nvSpPr>
        <p:spPr>
          <a:xfrm>
            <a:off x="2599487" y="4794469"/>
            <a:ext cx="1435013" cy="14878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45" name="Shape 1373"/>
          <p:cNvSpPr/>
          <p:nvPr/>
        </p:nvSpPr>
        <p:spPr>
          <a:xfrm>
            <a:off x="3424081" y="5129746"/>
            <a:ext cx="1614741" cy="290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/>
          </a:p>
        </p:txBody>
      </p:sp>
      <p:sp>
        <p:nvSpPr>
          <p:cNvPr id="46" name="Shape 1374"/>
          <p:cNvSpPr/>
          <p:nvPr/>
        </p:nvSpPr>
        <p:spPr>
          <a:xfrm>
            <a:off x="3554471" y="5600345"/>
            <a:ext cx="1479473" cy="41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/>
          </a:p>
        </p:txBody>
      </p:sp>
      <p:sp>
        <p:nvSpPr>
          <p:cNvPr id="47" name="Shape 1349"/>
          <p:cNvSpPr/>
          <p:nvPr/>
        </p:nvSpPr>
        <p:spPr>
          <a:xfrm>
            <a:off x="4193679" y="4794469"/>
            <a:ext cx="1435013" cy="14878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pic>
        <p:nvPicPr>
          <p:cNvPr id="48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20698722">
            <a:off x="3059633" y="5270939"/>
            <a:ext cx="145166" cy="832793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1351"/>
          <p:cNvSpPr/>
          <p:nvPr/>
        </p:nvSpPr>
        <p:spPr>
          <a:xfrm flipV="1">
            <a:off x="2424708" y="5697919"/>
            <a:ext cx="676563" cy="156821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pic>
        <p:nvPicPr>
          <p:cNvPr id="50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69629" y="5899056"/>
            <a:ext cx="591658" cy="14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85859" y="5578421"/>
            <a:ext cx="1759197" cy="2051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714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 animBg="1"/>
      <p:bldP spid="17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6" y="30152"/>
            <a:ext cx="11013141" cy="1518047"/>
          </a:xfrm>
        </p:spPr>
        <p:txBody>
          <a:bodyPr>
            <a:normAutofit/>
          </a:bodyPr>
          <a:lstStyle/>
          <a:p>
            <a:r>
              <a:rPr lang="en-US" dirty="0"/>
              <a:t>Cycle-consistency Loss</a:t>
            </a:r>
          </a:p>
        </p:txBody>
      </p:sp>
      <p:pic>
        <p:nvPicPr>
          <p:cNvPr id="2050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6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13" y="3594044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47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2116602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7816567" y="2666532"/>
            <a:ext cx="1105906" cy="14532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26" idx="3"/>
            <a:endCxn id="2052" idx="1"/>
          </p:cNvCxnSpPr>
          <p:nvPr/>
        </p:nvCxnSpPr>
        <p:spPr>
          <a:xfrm>
            <a:off x="7810538" y="4119824"/>
            <a:ext cx="11057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30" idx="3"/>
            <a:endCxn id="2052" idx="1"/>
          </p:cNvCxnSpPr>
          <p:nvPr/>
        </p:nvCxnSpPr>
        <p:spPr>
          <a:xfrm flipV="1">
            <a:off x="7810668" y="4119824"/>
            <a:ext cx="1105645" cy="1453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1" y="3594045"/>
            <a:ext cx="1051299" cy="1051299"/>
          </a:xfrm>
          <a:prstGeom prst="rect">
            <a:avLst/>
          </a:prstGeom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8" y="2140883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endCxn id="18" idx="1"/>
          </p:cNvCxnSpPr>
          <p:nvPr/>
        </p:nvCxnSpPr>
        <p:spPr>
          <a:xfrm>
            <a:off x="9967873" y="4119694"/>
            <a:ext cx="8086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52187" y="1427787"/>
            <a:ext cx="2408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Large</a:t>
            </a:r>
            <a:r>
              <a:rPr lang="en-US" sz="2800" dirty="0"/>
              <a:t> cycle loss</a:t>
            </a:r>
          </a:p>
        </p:txBody>
      </p:sp>
      <p:pic>
        <p:nvPicPr>
          <p:cNvPr id="20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98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85860" y="1208754"/>
            <a:ext cx="5355697" cy="974091"/>
            <a:chOff x="703031" y="1450504"/>
            <a:chExt cx="6426836" cy="1168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03031" y="1450504"/>
                  <a:ext cx="6426836" cy="7617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/>
                    <a:t>Forward cycle loss: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31" y="1450504"/>
                  <a:ext cx="6637651" cy="743280"/>
                </a:xfrm>
                <a:prstGeom prst="rect">
                  <a:avLst/>
                </a:prstGeom>
                <a:blipFill>
                  <a:blip r:embed="rId8"/>
                  <a:stretch>
                    <a:fillRect l="-2479" t="-4918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307691" y="1991549"/>
                  <a:ext cx="1148776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691" y="1991549"/>
                  <a:ext cx="1112804" cy="6093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5370984" y="1991549"/>
                  <a:ext cx="1737245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984" y="1991549"/>
                  <a:ext cx="1701300" cy="6093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014683" y="1983687"/>
                  <a:ext cx="527452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3" y="1983687"/>
                  <a:ext cx="490839" cy="6093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/>
          <p:cNvSpPr/>
          <p:nvPr/>
        </p:nvSpPr>
        <p:spPr>
          <a:xfrm>
            <a:off x="8152187" y="1427787"/>
            <a:ext cx="24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Small</a:t>
            </a:r>
            <a:r>
              <a:rPr lang="en-US" sz="2800" dirty="0"/>
              <a:t> cycle 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5859" y="3113584"/>
            <a:ext cx="5042833" cy="3168779"/>
            <a:chOff x="703031" y="3736300"/>
            <a:chExt cx="6051399" cy="3802535"/>
          </a:xfrm>
        </p:grpSpPr>
        <p:sp>
          <p:nvSpPr>
            <p:cNvPr id="29" name="Shape 1371"/>
            <p:cNvSpPr/>
            <p:nvPr/>
          </p:nvSpPr>
          <p:spPr>
            <a:xfrm>
              <a:off x="1813746" y="4146116"/>
              <a:ext cx="1481151" cy="29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6202"/>
                  </a:moveTo>
                  <a:cubicBezTo>
                    <a:pt x="7090" y="-5139"/>
                    <a:pt x="14290" y="-5398"/>
                    <a:pt x="21600" y="15426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 b="1"/>
            </a:p>
          </p:txBody>
        </p:sp>
        <p:grpSp>
          <p:nvGrpSpPr>
            <p:cNvPr id="30" name="Group 1331"/>
            <p:cNvGrpSpPr/>
            <p:nvPr/>
          </p:nvGrpSpPr>
          <p:grpSpPr>
            <a:xfrm>
              <a:off x="874053" y="4205893"/>
              <a:ext cx="847530" cy="847530"/>
              <a:chOff x="0" y="0"/>
              <a:chExt cx="847528" cy="847528"/>
            </a:xfrm>
          </p:grpSpPr>
          <p:sp>
            <p:nvSpPr>
              <p:cNvPr id="31" name="Shape 1329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32" name="pasted-image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33264" y="265014"/>
                <a:ext cx="381001" cy="317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78907" y="3736300"/>
              <a:ext cx="342901" cy="355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Shape 1372"/>
            <p:cNvSpPr/>
            <p:nvPr/>
          </p:nvSpPr>
          <p:spPr>
            <a:xfrm>
              <a:off x="4326219" y="4679195"/>
              <a:ext cx="1481151" cy="29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0"/>
                  </a:moveTo>
                  <a:cubicBezTo>
                    <a:pt x="7090" y="21341"/>
                    <a:pt x="14290" y="21600"/>
                    <a:pt x="21600" y="776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 b="1"/>
            </a:p>
          </p:txBody>
        </p:sp>
        <p:pic>
          <p:nvPicPr>
            <p:cNvPr id="35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897731" y="5082975"/>
              <a:ext cx="330201" cy="317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6" name="Group 1337"/>
            <p:cNvGrpSpPr/>
            <p:nvPr/>
          </p:nvGrpSpPr>
          <p:grpSpPr>
            <a:xfrm>
              <a:off x="5891606" y="4205893"/>
              <a:ext cx="847530" cy="847530"/>
              <a:chOff x="0" y="0"/>
              <a:chExt cx="847528" cy="847528"/>
            </a:xfrm>
          </p:grpSpPr>
          <p:sp>
            <p:nvSpPr>
              <p:cNvPr id="37" name="Shape 1335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38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33264" y="201514"/>
                <a:ext cx="3810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9" name="Group 1340"/>
            <p:cNvGrpSpPr/>
            <p:nvPr/>
          </p:nvGrpSpPr>
          <p:grpSpPr>
            <a:xfrm>
              <a:off x="3386793" y="4205893"/>
              <a:ext cx="847530" cy="847530"/>
              <a:chOff x="0" y="0"/>
              <a:chExt cx="847528" cy="847528"/>
            </a:xfrm>
          </p:grpSpPr>
          <p:sp>
            <p:nvSpPr>
              <p:cNvPr id="40" name="Shape 1338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41" name="pasted-image.pd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52314" y="201514"/>
                <a:ext cx="3429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" name="Shape 1341"/>
            <p:cNvSpPr/>
            <p:nvPr/>
          </p:nvSpPr>
          <p:spPr>
            <a:xfrm>
              <a:off x="4004412" y="6909363"/>
              <a:ext cx="255405" cy="25540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43" name="Shape 1342"/>
            <p:cNvSpPr/>
            <p:nvPr/>
          </p:nvSpPr>
          <p:spPr>
            <a:xfrm>
              <a:off x="3852689" y="6327634"/>
              <a:ext cx="255405" cy="25540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44" name="Shape 1343"/>
            <p:cNvSpPr/>
            <p:nvPr/>
          </p:nvSpPr>
          <p:spPr>
            <a:xfrm>
              <a:off x="5986111" y="6480075"/>
              <a:ext cx="255405" cy="25540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pic>
          <p:nvPicPr>
            <p:cNvPr id="45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238924" y="5912831"/>
              <a:ext cx="381001" cy="317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6316796" y="5912831"/>
              <a:ext cx="342901" cy="31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7" name="Shape 1346"/>
            <p:cNvSpPr/>
            <p:nvPr/>
          </p:nvSpPr>
          <p:spPr>
            <a:xfrm>
              <a:off x="3119384" y="5753363"/>
              <a:ext cx="1722015" cy="17854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sp>
          <p:nvSpPr>
            <p:cNvPr id="48" name="Shape 1373"/>
            <p:cNvSpPr/>
            <p:nvPr/>
          </p:nvSpPr>
          <p:spPr>
            <a:xfrm>
              <a:off x="4108897" y="6155694"/>
              <a:ext cx="1937689" cy="348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37" extrusionOk="0">
                  <a:moveTo>
                    <a:pt x="0" y="10899"/>
                  </a:moveTo>
                  <a:cubicBezTo>
                    <a:pt x="7399" y="-5263"/>
                    <a:pt x="14599" y="-3450"/>
                    <a:pt x="21600" y="16337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/>
            </a:p>
          </p:txBody>
        </p:sp>
        <p:sp>
          <p:nvSpPr>
            <p:cNvPr id="49" name="Shape 1374"/>
            <p:cNvSpPr/>
            <p:nvPr/>
          </p:nvSpPr>
          <p:spPr>
            <a:xfrm>
              <a:off x="4265365" y="6720414"/>
              <a:ext cx="1775367" cy="49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37" extrusionOk="0">
                  <a:moveTo>
                    <a:pt x="21600" y="0"/>
                  </a:moveTo>
                  <a:cubicBezTo>
                    <a:pt x="15398" y="17346"/>
                    <a:pt x="8198" y="21600"/>
                    <a:pt x="0" y="12762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/>
            </a:p>
          </p:txBody>
        </p:sp>
        <p:sp>
          <p:nvSpPr>
            <p:cNvPr id="50" name="Shape 1349"/>
            <p:cNvSpPr/>
            <p:nvPr/>
          </p:nvSpPr>
          <p:spPr>
            <a:xfrm>
              <a:off x="5032415" y="5753363"/>
              <a:ext cx="1722015" cy="17854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20698722">
              <a:off x="3671559" y="6325126"/>
              <a:ext cx="174199" cy="99935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" name="Shape 1351"/>
            <p:cNvSpPr/>
            <p:nvPr/>
          </p:nvSpPr>
          <p:spPr>
            <a:xfrm flipV="1">
              <a:off x="2909649" y="6837502"/>
              <a:ext cx="811875" cy="188185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53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403554" y="7078866"/>
              <a:ext cx="709990" cy="1703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703031" y="6694104"/>
              <a:ext cx="2111036" cy="24613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Curved 9"/>
          <p:cNvCxnSpPr>
            <a:stCxn id="18" idx="2"/>
            <a:endCxn id="55" idx="2"/>
          </p:cNvCxnSpPr>
          <p:nvPr/>
        </p:nvCxnSpPr>
        <p:spPr>
          <a:xfrm rot="5400000">
            <a:off x="9293464" y="2636637"/>
            <a:ext cx="10583" cy="4017412"/>
          </a:xfrm>
          <a:prstGeom prst="curvedConnector3">
            <a:avLst>
              <a:gd name="adj1" fmla="val 3821055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18" idx="0"/>
            <a:endCxn id="19" idx="3"/>
          </p:cNvCxnSpPr>
          <p:nvPr/>
        </p:nvCxnSpPr>
        <p:spPr>
          <a:xfrm rot="16200000" flipV="1">
            <a:off x="9092598" y="1384472"/>
            <a:ext cx="927382" cy="3491763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/>
          <p:cNvCxnSpPr>
            <a:stCxn id="18" idx="2"/>
            <a:endCxn id="23" idx="3"/>
          </p:cNvCxnSpPr>
          <p:nvPr/>
        </p:nvCxnSpPr>
        <p:spPr>
          <a:xfrm rot="5400000">
            <a:off x="9092468" y="3363544"/>
            <a:ext cx="927904" cy="3491502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96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600" dirty="0" smtClean="0"/>
              <a:t>Roadmap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Recap</a:t>
            </a:r>
          </a:p>
          <a:p>
            <a:r>
              <a:rPr lang="en-US" altLang="zh-CN" dirty="0" smtClean="0"/>
              <a:t>Image-to-image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</a:p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</a:p>
          <a:p>
            <a:r>
              <a:rPr lang="en-US" altLang="zh-CN" dirty="0" smtClean="0"/>
              <a:t>Cycle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</a:t>
            </a:r>
          </a:p>
          <a:p>
            <a:pPr lvl="1"/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en-US" altLang="zh-CN" dirty="0" smtClean="0"/>
              <a:t>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6" y="30152"/>
            <a:ext cx="11013141" cy="1518047"/>
          </a:xfrm>
        </p:spPr>
        <p:txBody>
          <a:bodyPr>
            <a:normAutofit/>
          </a:bodyPr>
          <a:lstStyle/>
          <a:p>
            <a:r>
              <a:rPr lang="en-US" dirty="0"/>
              <a:t>Cycle-consistency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55363" y="1208754"/>
                <a:ext cx="5692456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Backward cycle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35" y="1450504"/>
                <a:ext cx="6796669" cy="743280"/>
              </a:xfrm>
              <a:prstGeom prst="rect">
                <a:avLst/>
              </a:prstGeom>
              <a:blipFill>
                <a:blip r:embed="rId3"/>
                <a:stretch>
                  <a:fillRect l="-2511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6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98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47" y="2140883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90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00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45" y="2140883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85860" y="1208754"/>
            <a:ext cx="5355697" cy="974091"/>
            <a:chOff x="703031" y="1450504"/>
            <a:chExt cx="6426836" cy="1168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703031" y="1450504"/>
                  <a:ext cx="6426836" cy="7617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/>
                    <a:t>Forward cycle loss: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31" y="1450504"/>
                  <a:ext cx="6637651" cy="743280"/>
                </a:xfrm>
                <a:prstGeom prst="rect">
                  <a:avLst/>
                </a:prstGeom>
                <a:blipFill>
                  <a:blip r:embed="rId8"/>
                  <a:stretch>
                    <a:fillRect l="-2479" t="-4918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307691" y="1991549"/>
                  <a:ext cx="1148776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691" y="1991549"/>
                  <a:ext cx="1112804" cy="6093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5370984" y="1991549"/>
                  <a:ext cx="1737245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984" y="1991549"/>
                  <a:ext cx="1701300" cy="6093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014683" y="1983687"/>
                  <a:ext cx="527452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3" y="1983687"/>
                  <a:ext cx="490839" cy="6093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1193" y="1653072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431" y="1983687"/>
                <a:ext cx="1088760" cy="6093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438890" y="1653072"/>
                <a:ext cx="1447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668" y="1983687"/>
                <a:ext cx="1701300" cy="6093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00353" y="1653072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23" y="1983687"/>
                <a:ext cx="530273" cy="6093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6968071" y="5687335"/>
            <a:ext cx="212838" cy="21283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76" name="Shape 1355"/>
          <p:cNvSpPr/>
          <p:nvPr/>
        </p:nvSpPr>
        <p:spPr>
          <a:xfrm>
            <a:off x="8742944" y="5757803"/>
            <a:ext cx="212838" cy="21283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588904" y="4927360"/>
            <a:ext cx="317501" cy="264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153798" y="4927360"/>
            <a:ext cx="285751" cy="26458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6489287" y="4794469"/>
            <a:ext cx="1435013" cy="14878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82" name="Shape 1361"/>
          <p:cNvSpPr/>
          <p:nvPr/>
        </p:nvSpPr>
        <p:spPr>
          <a:xfrm>
            <a:off x="8083480" y="4794469"/>
            <a:ext cx="1435013" cy="14878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7">
            <a:extLst/>
          </a:blip>
          <a:srcRect/>
          <a:stretch>
            <a:fillRect/>
          </a:stretch>
        </p:blipFill>
        <p:spPr>
          <a:xfrm rot="20532180" flipH="1">
            <a:off x="8945620" y="5369892"/>
            <a:ext cx="138111" cy="55878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9089663" y="5470614"/>
            <a:ext cx="699287" cy="151963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pic>
        <p:nvPicPr>
          <p:cNvPr id="85" name="pasted-image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250859" y="5491927"/>
            <a:ext cx="591659" cy="141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667089" y="5167094"/>
            <a:ext cx="1759198" cy="20510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1366"/>
          <p:cNvSpPr/>
          <p:nvPr/>
        </p:nvSpPr>
        <p:spPr>
          <a:xfrm>
            <a:off x="8621794" y="5431998"/>
            <a:ext cx="212838" cy="21283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42333" tIns="42333" rIns="42333" bIns="423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0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7773683" y="4839223"/>
            <a:ext cx="255338" cy="1503224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7948732" y="5070010"/>
            <a:ext cx="101637" cy="1699623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5859" y="3113584"/>
            <a:ext cx="5042833" cy="3168779"/>
            <a:chOff x="703031" y="3736300"/>
            <a:chExt cx="6051399" cy="3802535"/>
          </a:xfrm>
        </p:grpSpPr>
        <p:sp>
          <p:nvSpPr>
            <p:cNvPr id="73" name="Shape 1371"/>
            <p:cNvSpPr/>
            <p:nvPr/>
          </p:nvSpPr>
          <p:spPr>
            <a:xfrm>
              <a:off x="1813746" y="4146116"/>
              <a:ext cx="1481151" cy="29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16202"/>
                  </a:moveTo>
                  <a:cubicBezTo>
                    <a:pt x="7090" y="-5139"/>
                    <a:pt x="14290" y="-5398"/>
                    <a:pt x="21600" y="15426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 b="1"/>
            </a:p>
          </p:txBody>
        </p:sp>
        <p:grpSp>
          <p:nvGrpSpPr>
            <p:cNvPr id="74" name="Group 1331"/>
            <p:cNvGrpSpPr/>
            <p:nvPr/>
          </p:nvGrpSpPr>
          <p:grpSpPr>
            <a:xfrm>
              <a:off x="874053" y="4205893"/>
              <a:ext cx="847530" cy="847530"/>
              <a:chOff x="0" y="0"/>
              <a:chExt cx="847528" cy="847528"/>
            </a:xfrm>
          </p:grpSpPr>
          <p:sp>
            <p:nvSpPr>
              <p:cNvPr id="109" name="Shape 1329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110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33264" y="265014"/>
                <a:ext cx="381001" cy="317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0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378907" y="3736300"/>
              <a:ext cx="342901" cy="355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1" name="Shape 1372"/>
            <p:cNvSpPr/>
            <p:nvPr/>
          </p:nvSpPr>
          <p:spPr>
            <a:xfrm>
              <a:off x="4326219" y="4679195"/>
              <a:ext cx="1481151" cy="29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0"/>
                  </a:moveTo>
                  <a:cubicBezTo>
                    <a:pt x="7090" y="21341"/>
                    <a:pt x="14290" y="21600"/>
                    <a:pt x="21600" y="776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 b="1"/>
            </a:p>
          </p:txBody>
        </p:sp>
        <p:pic>
          <p:nvPicPr>
            <p:cNvPr id="88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97731" y="5082975"/>
              <a:ext cx="330201" cy="317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89" name="Group 1337"/>
            <p:cNvGrpSpPr/>
            <p:nvPr/>
          </p:nvGrpSpPr>
          <p:grpSpPr>
            <a:xfrm>
              <a:off x="5891606" y="4205893"/>
              <a:ext cx="847530" cy="847530"/>
              <a:chOff x="0" y="0"/>
              <a:chExt cx="847528" cy="847528"/>
            </a:xfrm>
          </p:grpSpPr>
          <p:sp>
            <p:nvSpPr>
              <p:cNvPr id="107" name="Shape 1335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108" name="pasted-image.pd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233264" y="201514"/>
                <a:ext cx="3810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" name="Group 1340"/>
            <p:cNvGrpSpPr/>
            <p:nvPr/>
          </p:nvGrpSpPr>
          <p:grpSpPr>
            <a:xfrm>
              <a:off x="3386793" y="4205893"/>
              <a:ext cx="847530" cy="847530"/>
              <a:chOff x="0" y="0"/>
              <a:chExt cx="847528" cy="847528"/>
            </a:xfrm>
          </p:grpSpPr>
          <p:sp>
            <p:nvSpPr>
              <p:cNvPr id="105" name="Shape 1338"/>
              <p:cNvSpPr/>
              <p:nvPr/>
            </p:nvSpPr>
            <p:spPr>
              <a:xfrm>
                <a:off x="0" y="0"/>
                <a:ext cx="847529" cy="847529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333" tIns="42333" rIns="42333" bIns="42333" numCol="1" anchor="ctr">
                <a:noAutofit/>
              </a:bodyPr>
              <a:lstStyle/>
              <a:p>
                <a:pPr>
                  <a:defRPr sz="2400"/>
                </a:pPr>
                <a:endParaRPr sz="2000" b="1"/>
              </a:p>
            </p:txBody>
          </p:sp>
          <p:pic>
            <p:nvPicPr>
              <p:cNvPr id="106" name="pasted-image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252314" y="201514"/>
                <a:ext cx="3429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1" name="Shape 1341"/>
            <p:cNvSpPr/>
            <p:nvPr/>
          </p:nvSpPr>
          <p:spPr>
            <a:xfrm>
              <a:off x="4004412" y="6909363"/>
              <a:ext cx="255405" cy="25540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92" name="Shape 1342"/>
            <p:cNvSpPr/>
            <p:nvPr/>
          </p:nvSpPr>
          <p:spPr>
            <a:xfrm>
              <a:off x="3852689" y="6327634"/>
              <a:ext cx="255405" cy="25540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93" name="Shape 1343"/>
            <p:cNvSpPr/>
            <p:nvPr/>
          </p:nvSpPr>
          <p:spPr>
            <a:xfrm>
              <a:off x="5986111" y="6480075"/>
              <a:ext cx="255405" cy="25540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2000"/>
            </a:p>
          </p:txBody>
        </p:sp>
        <p:pic>
          <p:nvPicPr>
            <p:cNvPr id="94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238924" y="5912831"/>
              <a:ext cx="381001" cy="317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5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6316796" y="5912831"/>
              <a:ext cx="342901" cy="317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6" name="Shape 1346"/>
            <p:cNvSpPr/>
            <p:nvPr/>
          </p:nvSpPr>
          <p:spPr>
            <a:xfrm>
              <a:off x="3119384" y="5753363"/>
              <a:ext cx="1722015" cy="17854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sp>
          <p:nvSpPr>
            <p:cNvPr id="97" name="Shape 1373"/>
            <p:cNvSpPr/>
            <p:nvPr/>
          </p:nvSpPr>
          <p:spPr>
            <a:xfrm>
              <a:off x="4108897" y="6155694"/>
              <a:ext cx="1937689" cy="348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37" extrusionOk="0">
                  <a:moveTo>
                    <a:pt x="0" y="10899"/>
                  </a:moveTo>
                  <a:cubicBezTo>
                    <a:pt x="7399" y="-5263"/>
                    <a:pt x="14599" y="-3450"/>
                    <a:pt x="21600" y="16337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/>
            </a:p>
          </p:txBody>
        </p:sp>
        <p:sp>
          <p:nvSpPr>
            <p:cNvPr id="98" name="Shape 1374"/>
            <p:cNvSpPr/>
            <p:nvPr/>
          </p:nvSpPr>
          <p:spPr>
            <a:xfrm>
              <a:off x="4265365" y="6720414"/>
              <a:ext cx="1775367" cy="49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37" extrusionOk="0">
                  <a:moveTo>
                    <a:pt x="21600" y="0"/>
                  </a:moveTo>
                  <a:cubicBezTo>
                    <a:pt x="15398" y="17346"/>
                    <a:pt x="8198" y="21600"/>
                    <a:pt x="0" y="12762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stealth"/>
            </a:ln>
          </p:spPr>
          <p:txBody>
            <a:bodyPr/>
            <a:lstStyle/>
            <a:p>
              <a:endParaRPr sz="1500"/>
            </a:p>
          </p:txBody>
        </p:sp>
        <p:sp>
          <p:nvSpPr>
            <p:cNvPr id="99" name="Shape 1349"/>
            <p:cNvSpPr/>
            <p:nvPr/>
          </p:nvSpPr>
          <p:spPr>
            <a:xfrm>
              <a:off x="5032415" y="5753363"/>
              <a:ext cx="1722015" cy="17854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101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20698722">
              <a:off x="3671559" y="6325126"/>
              <a:ext cx="174199" cy="99935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2" name="Shape 1351"/>
            <p:cNvSpPr/>
            <p:nvPr/>
          </p:nvSpPr>
          <p:spPr>
            <a:xfrm flipV="1">
              <a:off x="2909649" y="6837502"/>
              <a:ext cx="811875" cy="188185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42333" tIns="42333" rIns="42333" bIns="42333" anchor="ctr"/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103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403554" y="7078866"/>
              <a:ext cx="709990" cy="1703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4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703031" y="6694104"/>
              <a:ext cx="2111036" cy="2461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4" name="Shape 1298"/>
          <p:cNvSpPr/>
          <p:nvPr/>
        </p:nvSpPr>
        <p:spPr>
          <a:xfrm>
            <a:off x="9439549" y="3471113"/>
            <a:ext cx="1234293" cy="245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910516" y="3129600"/>
            <a:ext cx="285751" cy="296334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7348901" y="3915345"/>
            <a:ext cx="1234293" cy="245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500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825160" y="4251830"/>
            <a:ext cx="275168" cy="2645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7"/>
          <p:cNvGrpSpPr/>
          <p:nvPr/>
        </p:nvGrpSpPr>
        <p:grpSpPr>
          <a:xfrm>
            <a:off x="8659773" y="3520928"/>
            <a:ext cx="706275" cy="706275"/>
            <a:chOff x="0" y="0"/>
            <a:chExt cx="847528" cy="847528"/>
          </a:xfrm>
        </p:grpSpPr>
        <p:sp>
          <p:nvSpPr>
            <p:cNvPr id="129" name="Shape 1285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130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33264" y="201514"/>
              <a:ext cx="3810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1" name="Group 1290"/>
          <p:cNvGrpSpPr/>
          <p:nvPr/>
        </p:nvGrpSpPr>
        <p:grpSpPr>
          <a:xfrm>
            <a:off x="10760107" y="3403088"/>
            <a:ext cx="706275" cy="706275"/>
            <a:chOff x="0" y="0"/>
            <a:chExt cx="847528" cy="847528"/>
          </a:xfrm>
        </p:grpSpPr>
        <p:sp>
          <p:nvSpPr>
            <p:cNvPr id="132" name="Shape 1288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133" name="pasted-image.pdf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52314" y="201514"/>
              <a:ext cx="3429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4" name="Group 1293"/>
          <p:cNvGrpSpPr/>
          <p:nvPr/>
        </p:nvGrpSpPr>
        <p:grpSpPr>
          <a:xfrm>
            <a:off x="6559440" y="3520928"/>
            <a:ext cx="706275" cy="706275"/>
            <a:chOff x="0" y="0"/>
            <a:chExt cx="847528" cy="847528"/>
          </a:xfrm>
        </p:grpSpPr>
        <p:sp>
          <p:nvSpPr>
            <p:cNvPr id="135" name="Shape 1291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333" tIns="42333" rIns="42333" bIns="42333" numCol="1" anchor="ctr">
              <a:noAutofit/>
            </a:bodyPr>
            <a:lstStyle/>
            <a:p>
              <a:pPr>
                <a:defRPr sz="2400"/>
              </a:pPr>
              <a:endParaRPr sz="2000"/>
            </a:p>
          </p:txBody>
        </p:sp>
        <p:pic>
          <p:nvPicPr>
            <p:cNvPr id="136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552523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75" grpId="0" animBg="1"/>
      <p:bldP spid="76" grpId="0" animBg="1"/>
      <p:bldP spid="84" grpId="0" animBg="1"/>
      <p:bldP spid="87" grpId="0" animBg="1"/>
      <p:bldP spid="124" grpId="0" animBg="1"/>
      <p:bldP spid="1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5766" y="465634"/>
            <a:ext cx="56588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dirty="0" smtClean="0"/>
              <a:t>Objective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Function</a:t>
            </a:r>
            <a:endParaRPr lang="en-US" sz="5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24" y="4237576"/>
            <a:ext cx="5587562" cy="1388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" y="2122882"/>
            <a:ext cx="5587562" cy="10924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7917" y="1623848"/>
            <a:ext cx="1738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Cycle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Loss,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87024" y="3714356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Full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Objective,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497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2" y="1815223"/>
            <a:ext cx="11709835" cy="3182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272" y="346841"/>
            <a:ext cx="7197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smtClean="0"/>
              <a:t>Architecture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-</a:t>
            </a:r>
            <a:r>
              <a:rPr lang="zh-CN" altLang="en-US" sz="5600" dirty="0" smtClean="0"/>
              <a:t> </a:t>
            </a:r>
            <a:r>
              <a:rPr lang="en-US" altLang="zh-CN" sz="5600" dirty="0"/>
              <a:t>g</a:t>
            </a:r>
            <a:r>
              <a:rPr lang="en-US" altLang="zh-CN" sz="5600" dirty="0" smtClean="0"/>
              <a:t>enerator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162507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57" y="2002222"/>
            <a:ext cx="10250974" cy="3451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090" y="457200"/>
            <a:ext cx="8193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smtClean="0"/>
              <a:t>Architecture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-</a:t>
            </a:r>
            <a:r>
              <a:rPr lang="zh-CN" altLang="en-US" sz="5600" dirty="0" smtClean="0"/>
              <a:t> </a:t>
            </a:r>
            <a:r>
              <a:rPr lang="en-US" altLang="zh-CN" sz="5600" dirty="0"/>
              <a:t>d</a:t>
            </a:r>
            <a:r>
              <a:rPr lang="en-US" altLang="zh-CN" sz="5600" dirty="0" smtClean="0"/>
              <a:t>iscriminator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452323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57" y="873829"/>
            <a:ext cx="5517274" cy="5795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903" y="126124"/>
            <a:ext cx="3759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smtClean="0"/>
              <a:t>Applications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223323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82" y="471493"/>
            <a:ext cx="2147662" cy="13811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7864662" y="31423"/>
            <a:ext cx="134530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+mj-lt"/>
                <a:cs typeface="Times New Roman" panose="02020603050405020304" pitchFamily="18" charset="0"/>
              </a:rPr>
              <a:t>Cezanne</a:t>
            </a:r>
          </a:p>
        </p:txBody>
      </p:sp>
      <p:pic>
        <p:nvPicPr>
          <p:cNvPr id="19" name="Picture 20" descr="http://kancho.banatao.berkeley.edu:4000/images/style-transfer/cezanne/2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2017489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kancho.banatao.berkeley.edu:4000/images/style-transfer/cezanne/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3563484"/>
            <a:ext cx="2147662" cy="15598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9799238" y="31423"/>
            <a:ext cx="2147662" cy="6637937"/>
            <a:chOff x="11759086" y="37708"/>
            <a:chExt cx="2577194" cy="79655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086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312251" y="37708"/>
              <a:ext cx="1470864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Ukiyo-e</a:t>
              </a:r>
            </a:p>
          </p:txBody>
        </p:sp>
        <p:pic>
          <p:nvPicPr>
            <p:cNvPr id="15" name="Picture 18" descr="http://kancho.banatao.berkeley.edu:4000/images/style-transfer/ukiyoe/2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 descr="http://kancho.banatao.berkeley.edu:4000/images/style-transfer/ukiyoe/7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kancho.banatao.berkeley.edu:4000/images/style-transfer/ukiyoe/1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791972" y="31423"/>
            <a:ext cx="2147662" cy="6637937"/>
            <a:chOff x="3350367" y="37708"/>
            <a:chExt cx="2577194" cy="79655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367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74012" y="37708"/>
              <a:ext cx="1329903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Monet</a:t>
              </a:r>
            </a:p>
          </p:txBody>
        </p:sp>
        <p:pic>
          <p:nvPicPr>
            <p:cNvPr id="16" name="Picture 14" descr="http://kancho.banatao.berkeley.edu:4000/images/style-transfer/monet/20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http://kancho.banatao.berkeley.edu:4000/images/style-transfer/monet/77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http://kancho.banatao.berkeley.edu:4000/images/style-transfer/monet/1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245100" y="31423"/>
            <a:ext cx="2147662" cy="6637937"/>
            <a:chOff x="294120" y="37708"/>
            <a:chExt cx="2577194" cy="796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20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023719" y="37708"/>
              <a:ext cx="111799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Input</a:t>
              </a:r>
              <a:r>
                <a:rPr lang="en-US" sz="16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</a:p>
          </p:txBody>
        </p:sp>
        <p:pic>
          <p:nvPicPr>
            <p:cNvPr id="17" name="Picture 12" descr="http://kancho.banatao.berkeley.edu:4000/images/style-transfer/original/201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http://kancho.banatao.berkeley.edu:4000/images/style-transfer/original/77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2" descr="http://kancho.banatao.berkeley.edu:4000/images/style-transfer/original/10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5127727" y="31423"/>
            <a:ext cx="2147662" cy="6637937"/>
            <a:chOff x="6153273" y="37708"/>
            <a:chExt cx="2577194" cy="7965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273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1393" y="37708"/>
              <a:ext cx="1800955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Van Gogh</a:t>
              </a:r>
            </a:p>
          </p:txBody>
        </p:sp>
        <p:pic>
          <p:nvPicPr>
            <p:cNvPr id="18" name="Picture 16" descr="http://kancho.banatao.berkeley.edu:4000/images/style-transfer/vangogh/20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6" descr="http://kancho.banatao.berkeley.edu:4000/images/style-transfer/vangogh/77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6" descr="http://kancho.banatao.berkeley.edu:4000/images/style-transfer/vangogh/10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50" descr="http://kancho.banatao.berkeley.edu:4000/images/style-transfer/cezanne/10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5288216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2588877" y="309850"/>
            <a:ext cx="0" cy="65532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5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4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729034"/>
            <a:ext cx="4876800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3" y="3729034"/>
            <a:ext cx="4876134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0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386" y="472966"/>
            <a:ext cx="3134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smtClean="0"/>
              <a:t>Directions</a:t>
            </a:r>
            <a:endParaRPr lang="en-US" sz="5600" dirty="0"/>
          </a:p>
        </p:txBody>
      </p:sp>
      <p:sp>
        <p:nvSpPr>
          <p:cNvPr id="5" name="TextBox 4"/>
          <p:cNvSpPr txBox="1"/>
          <p:nvPr/>
        </p:nvSpPr>
        <p:spPr>
          <a:xfrm>
            <a:off x="646386" y="1876096"/>
            <a:ext cx="60029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Imitation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Neural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Dialogue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IRGAN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(Information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Retrieve,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Alibaba</a:t>
            </a:r>
            <a:r>
              <a:rPr lang="en-US" altLang="zh-CN" sz="2800" dirty="0" smtClean="0"/>
              <a:t>)</a:t>
            </a:r>
            <a:endParaRPr lang="en-US" altLang="zh-CN" sz="28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7121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3368" y="1042311"/>
            <a:ext cx="7804547" cy="4420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000" dirty="0" smtClean="0"/>
              <a:t>Thanks!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Q&amp;A?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7040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600" dirty="0" smtClean="0"/>
              <a:t>Recap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Generative Adversarial Networks (GANs)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55668" y="3051958"/>
            <a:ext cx="3095160" cy="126779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Generator</a:t>
            </a:r>
          </a:p>
          <a:p>
            <a:pPr algn="ctr"/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G(z)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32772" y="3051958"/>
            <a:ext cx="3095160" cy="126779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Discriminator</a:t>
            </a:r>
          </a:p>
          <a:p>
            <a:pPr algn="ctr"/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</a:t>
            </a:r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Fake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Curved Connector 24"/>
          <p:cNvCxnSpPr>
            <a:stCxn id="4" idx="0"/>
            <a:endCxn id="6" idx="0"/>
          </p:cNvCxnSpPr>
          <p:nvPr/>
        </p:nvCxnSpPr>
        <p:spPr>
          <a:xfrm rot="5400000" flipH="1" flipV="1">
            <a:off x="5441800" y="713406"/>
            <a:ext cx="12700" cy="4677104"/>
          </a:xfrm>
          <a:prstGeom prst="curvedConnector3">
            <a:avLst>
              <a:gd name="adj1" fmla="val 41586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6" idx="2"/>
            <a:endCxn id="4" idx="2"/>
          </p:cNvCxnSpPr>
          <p:nvPr/>
        </p:nvCxnSpPr>
        <p:spPr>
          <a:xfrm rot="5400000">
            <a:off x="5441800" y="1981200"/>
            <a:ext cx="12700" cy="4677104"/>
          </a:xfrm>
          <a:prstGeom prst="curvedConnector3">
            <a:avLst>
              <a:gd name="adj1" fmla="val 37862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93"/>
          <p:cNvSpPr/>
          <p:nvPr/>
        </p:nvSpPr>
        <p:spPr>
          <a:xfrm flipH="1">
            <a:off x="1939799" y="585373"/>
            <a:ext cx="206810" cy="7593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88" y="585373"/>
            <a:ext cx="1623060" cy="162306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565" name="Shape 3565"/>
          <p:cNvSpPr/>
          <p:nvPr/>
        </p:nvSpPr>
        <p:spPr>
          <a:xfrm>
            <a:off x="2435594" y="2072046"/>
            <a:ext cx="1404871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sp>
        <p:nvSpPr>
          <p:cNvPr id="3566" name="Shape 3566"/>
          <p:cNvSpPr/>
          <p:nvPr/>
        </p:nvSpPr>
        <p:spPr>
          <a:xfrm>
            <a:off x="2173727" y="1396904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506524" y="923852"/>
            <a:ext cx="1209052" cy="946102"/>
            <a:chOff x="469074" y="1443648"/>
            <a:chExt cx="941470" cy="777240"/>
          </a:xfrm>
        </p:grpSpPr>
        <p:sp>
          <p:nvSpPr>
            <p:cNvPr id="4" name="Rectangle 3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811" y="-50435"/>
                <a:ext cx="47481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3251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678809" y="-50435"/>
                <a:ext cx="1091966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7150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612915" y="712109"/>
            <a:ext cx="1022812" cy="1369591"/>
            <a:chOff x="1698576" y="4114800"/>
            <a:chExt cx="2232248" cy="2395642"/>
          </a:xfrm>
        </p:grpSpPr>
        <p:grpSp>
          <p:nvGrpSpPr>
            <p:cNvPr id="25" name="Group 24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3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4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5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7538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5" grpId="0" animBg="1"/>
      <p:bldP spid="3566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Shape 3594"/>
          <p:cNvSpPr/>
          <p:nvPr/>
        </p:nvSpPr>
        <p:spPr>
          <a:xfrm>
            <a:off x="8430377" y="1100985"/>
            <a:ext cx="217217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sz="3000"/>
              <a:t>real or fake?</a:t>
            </a:r>
          </a:p>
        </p:txBody>
      </p:sp>
      <p:sp>
        <p:nvSpPr>
          <p:cNvPr id="3579" name="Shape 3579"/>
          <p:cNvSpPr/>
          <p:nvPr/>
        </p:nvSpPr>
        <p:spPr>
          <a:xfrm>
            <a:off x="6492297" y="2072046"/>
            <a:ext cx="18248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grpSp>
        <p:nvGrpSpPr>
          <p:cNvPr id="23" name="Group 22"/>
          <p:cNvGrpSpPr/>
          <p:nvPr/>
        </p:nvGrpSpPr>
        <p:grpSpPr>
          <a:xfrm>
            <a:off x="506524" y="923886"/>
            <a:ext cx="1209052" cy="946102"/>
            <a:chOff x="469074" y="1443648"/>
            <a:chExt cx="941470" cy="777240"/>
          </a:xfrm>
        </p:grpSpPr>
        <p:sp>
          <p:nvSpPr>
            <p:cNvPr id="24" name="Rectangle 23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1" y="-50435"/>
                <a:ext cx="47481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32517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091966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7150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16080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871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12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01807" y="3368994"/>
                <a:ext cx="864249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4000" dirty="0"/>
                  <a:t>: generate fake samples that can fool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/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000" dirty="0"/>
                  <a:t>: classify fake samples vs. real images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68" y="4042792"/>
                <a:ext cx="10347128" cy="1569660"/>
              </a:xfrm>
              <a:prstGeom prst="rect">
                <a:avLst/>
              </a:prstGeom>
              <a:blipFill>
                <a:blip r:embed="rId7"/>
                <a:stretch>
                  <a:fillRect t="-8527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035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Shape 3625"/>
          <p:cNvSpPr/>
          <p:nvPr/>
        </p:nvSpPr>
        <p:spPr>
          <a:xfrm>
            <a:off x="442825" y="2543620"/>
            <a:ext cx="9615403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/>
          </a:p>
        </p:txBody>
      </p:sp>
      <p:sp>
        <p:nvSpPr>
          <p:cNvPr id="6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61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grpSp>
        <p:nvGrpSpPr>
          <p:cNvPr id="62" name="Group 61"/>
          <p:cNvGrpSpPr/>
          <p:nvPr/>
        </p:nvGrpSpPr>
        <p:grpSpPr>
          <a:xfrm>
            <a:off x="506524" y="923886"/>
            <a:ext cx="1209052" cy="946102"/>
            <a:chOff x="469074" y="1443648"/>
            <a:chExt cx="941470" cy="777240"/>
          </a:xfrm>
        </p:grpSpPr>
        <p:sp>
          <p:nvSpPr>
            <p:cNvPr id="79" name="Rectangle 78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75811" y="-50435"/>
                <a:ext cx="47481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325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678809" y="-50435"/>
                <a:ext cx="1091966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7150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6816080" y="712192"/>
            <a:ext cx="1022812" cy="1369591"/>
            <a:chOff x="1698576" y="4114800"/>
            <a:chExt cx="2232248" cy="2395642"/>
          </a:xfrm>
        </p:grpSpPr>
        <p:grpSp>
          <p:nvGrpSpPr>
            <p:cNvPr id="74" name="Group 73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6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7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8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2612915" y="712142"/>
            <a:ext cx="1022812" cy="1369591"/>
            <a:chOff x="1698576" y="4114800"/>
            <a:chExt cx="2232248" cy="2395642"/>
          </a:xfrm>
        </p:grpSpPr>
        <p:grpSp>
          <p:nvGrpSpPr>
            <p:cNvPr id="69" name="Group 68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1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2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3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" name="Shape 3615"/>
          <p:cNvSpPr/>
          <p:nvPr/>
        </p:nvSpPr>
        <p:spPr>
          <a:xfrm>
            <a:off x="8484330" y="1126840"/>
            <a:ext cx="2172177" cy="540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5000" dirty="0">
                <a:solidFill>
                  <a:srgbClr val="FF0000"/>
                </a:solidFill>
                <a:latin typeface="+mj-lt"/>
              </a:rPr>
              <a:t>fake </a:t>
            </a:r>
            <a:r>
              <a:rPr sz="5000" dirty="0">
                <a:solidFill>
                  <a:srgbClr val="FF0000"/>
                </a:solidFill>
                <a:latin typeface="+mj-lt"/>
                <a:sym typeface="Helvetica Light"/>
              </a:rPr>
              <a:t>0.</a:t>
            </a:r>
            <a:r>
              <a:rPr lang="en-US" sz="5000" dirty="0">
                <a:solidFill>
                  <a:srgbClr val="FF0000"/>
                </a:solidFill>
                <a:latin typeface="+mj-lt"/>
                <a:sym typeface="Helvetica Light"/>
              </a:rPr>
              <a:t>1</a:t>
            </a:r>
            <a:endParaRPr sz="5000" dirty="0">
              <a:solidFill>
                <a:srgbClr val="FF0000"/>
              </a:solidFill>
              <a:latin typeface="+mj-lt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406" y="5679690"/>
            <a:ext cx="9349859" cy="553359"/>
          </a:xfrm>
          <a:prstGeom prst="rect">
            <a:avLst/>
          </a:prstGeom>
        </p:spPr>
      </p:pic>
      <p:sp>
        <p:nvSpPr>
          <p:cNvPr id="42" name="Shape 3624"/>
          <p:cNvSpPr/>
          <p:nvPr/>
        </p:nvSpPr>
        <p:spPr>
          <a:xfrm>
            <a:off x="7706916" y="5589117"/>
            <a:ext cx="2432348" cy="656645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277415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Shape 3625"/>
          <p:cNvSpPr/>
          <p:nvPr/>
        </p:nvSpPr>
        <p:spPr>
          <a:xfrm>
            <a:off x="442825" y="2543620"/>
            <a:ext cx="9615403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/>
          </a:p>
        </p:txBody>
      </p:sp>
      <p:sp>
        <p:nvSpPr>
          <p:cNvPr id="3626" name="Shape 3626"/>
          <p:cNvSpPr/>
          <p:nvPr/>
        </p:nvSpPr>
        <p:spPr>
          <a:xfrm>
            <a:off x="6357293" y="3991895"/>
            <a:ext cx="1997187" cy="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stealth" w="med" len="med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/>
          </a:p>
        </p:txBody>
      </p:sp>
      <p:sp>
        <p:nvSpPr>
          <p:cNvPr id="3630" name="Shape 3630"/>
          <p:cNvSpPr/>
          <p:nvPr/>
        </p:nvSpPr>
        <p:spPr>
          <a:xfrm>
            <a:off x="8484330" y="3721748"/>
            <a:ext cx="2652230" cy="540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60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5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real</a:t>
            </a:r>
            <a:r>
              <a:rPr sz="5000" dirty="0">
                <a:latin typeface="+mj-lt"/>
                <a:cs typeface="Times New Roman" panose="02020603050405020304" pitchFamily="18" charset="0"/>
              </a:rPr>
              <a:t> </a:t>
            </a:r>
            <a:r>
              <a:rPr sz="5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  <a:sym typeface="Helvetica Light"/>
              </a:rPr>
              <a:t>0.</a:t>
            </a:r>
            <a:r>
              <a:rPr lang="en-US" sz="5000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  <a:sym typeface="Helvetica Light"/>
              </a:rPr>
              <a:t>9</a:t>
            </a:r>
            <a:endParaRPr sz="5000" dirty="0">
              <a:solidFill>
                <a:srgbClr val="00B050"/>
              </a:solidFill>
              <a:latin typeface="+mj-lt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3633" name="Screen Shot 2017-02-03 at 10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71" y="3156966"/>
            <a:ext cx="1663719" cy="1669859"/>
          </a:xfrm>
          <a:prstGeom prst="rect">
            <a:avLst/>
          </a:prstGeom>
        </p:spPr>
      </p:pic>
      <p:sp>
        <p:nvSpPr>
          <p:cNvPr id="6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61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grpSp>
        <p:nvGrpSpPr>
          <p:cNvPr id="62" name="Group 61"/>
          <p:cNvGrpSpPr/>
          <p:nvPr/>
        </p:nvGrpSpPr>
        <p:grpSpPr>
          <a:xfrm>
            <a:off x="506524" y="923886"/>
            <a:ext cx="1209052" cy="946102"/>
            <a:chOff x="469074" y="1443648"/>
            <a:chExt cx="941470" cy="777240"/>
          </a:xfrm>
        </p:grpSpPr>
        <p:sp>
          <p:nvSpPr>
            <p:cNvPr id="79" name="Rectangle 78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75811" y="-50435"/>
                <a:ext cx="47481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325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678809" y="-50435"/>
                <a:ext cx="1091966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7150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6816080" y="712192"/>
            <a:ext cx="1022812" cy="1369591"/>
            <a:chOff x="1698576" y="4114800"/>
            <a:chExt cx="2232248" cy="2395642"/>
          </a:xfrm>
        </p:grpSpPr>
        <p:grpSp>
          <p:nvGrpSpPr>
            <p:cNvPr id="74" name="Group 73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6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7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8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2612915" y="712142"/>
            <a:ext cx="1022812" cy="1369591"/>
            <a:chOff x="1698576" y="4114800"/>
            <a:chExt cx="2232248" cy="2395642"/>
          </a:xfrm>
        </p:grpSpPr>
        <p:grpSp>
          <p:nvGrpSpPr>
            <p:cNvPr id="69" name="Group 68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1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2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73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85" name="Group 84"/>
          <p:cNvGrpSpPr/>
          <p:nvPr/>
        </p:nvGrpSpPr>
        <p:grpSpPr>
          <a:xfrm>
            <a:off x="6816080" y="3307100"/>
            <a:ext cx="1022812" cy="1369591"/>
            <a:chOff x="1698576" y="4114800"/>
            <a:chExt cx="2232248" cy="2395642"/>
          </a:xfrm>
        </p:grpSpPr>
        <p:grpSp>
          <p:nvGrpSpPr>
            <p:cNvPr id="86" name="Group 8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8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8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9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036725" y="2599069"/>
                <a:ext cx="427611" cy="60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69" y="3118882"/>
                <a:ext cx="51313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hape 3615"/>
          <p:cNvSpPr/>
          <p:nvPr/>
        </p:nvSpPr>
        <p:spPr>
          <a:xfrm>
            <a:off x="8484330" y="1126840"/>
            <a:ext cx="2172177" cy="540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5000" dirty="0">
                <a:solidFill>
                  <a:srgbClr val="FF0000"/>
                </a:solidFill>
                <a:latin typeface="+mj-lt"/>
              </a:rPr>
              <a:t>fake </a:t>
            </a:r>
            <a:r>
              <a:rPr sz="5000" dirty="0">
                <a:solidFill>
                  <a:srgbClr val="FF0000"/>
                </a:solidFill>
                <a:latin typeface="+mj-lt"/>
                <a:sym typeface="Helvetica Light"/>
              </a:rPr>
              <a:t>0.</a:t>
            </a:r>
            <a:r>
              <a:rPr lang="en-US" sz="5000" dirty="0">
                <a:solidFill>
                  <a:srgbClr val="FF0000"/>
                </a:solidFill>
                <a:latin typeface="+mj-lt"/>
                <a:sym typeface="Helvetica Light"/>
              </a:rPr>
              <a:t>1</a:t>
            </a:r>
            <a:endParaRPr sz="5000" dirty="0">
              <a:solidFill>
                <a:srgbClr val="FF0000"/>
              </a:solidFill>
              <a:latin typeface="+mj-lt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406" y="5679690"/>
            <a:ext cx="9349859" cy="553359"/>
          </a:xfrm>
          <a:prstGeom prst="rect">
            <a:avLst/>
          </a:prstGeom>
        </p:spPr>
      </p:pic>
      <p:sp>
        <p:nvSpPr>
          <p:cNvPr id="3624" name="Shape 3624"/>
          <p:cNvSpPr/>
          <p:nvPr/>
        </p:nvSpPr>
        <p:spPr>
          <a:xfrm>
            <a:off x="7706916" y="5589117"/>
            <a:ext cx="2432348" cy="656645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/>
          </a:p>
        </p:txBody>
      </p:sp>
      <p:sp>
        <p:nvSpPr>
          <p:cNvPr id="3616" name="Shape 3616"/>
          <p:cNvSpPr/>
          <p:nvPr/>
        </p:nvSpPr>
        <p:spPr>
          <a:xfrm>
            <a:off x="4855778" y="5576404"/>
            <a:ext cx="1335961" cy="679454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>
              <a:defRPr sz="3200"/>
            </a:pPr>
            <a:endParaRPr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26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8" y="425670"/>
            <a:ext cx="4965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smtClean="0">
                <a:hlinkClick r:id="rId2" action="ppaction://hlinkfile"/>
              </a:rPr>
              <a:t>DCGAN</a:t>
            </a:r>
            <a:r>
              <a:rPr lang="zh-CN" altLang="en-US" sz="5600" dirty="0" smtClean="0">
                <a:hlinkClick r:id="rId2" action="ppaction://hlinkfile"/>
              </a:rPr>
              <a:t> </a:t>
            </a:r>
            <a:r>
              <a:rPr lang="en-US" altLang="zh-CN" sz="5600" dirty="0" smtClean="0">
                <a:hlinkClick r:id="rId2" action="ppaction://hlinkfile"/>
              </a:rPr>
              <a:t>Example</a:t>
            </a:r>
            <a:endParaRPr lang="en-US" sz="5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" y="2049516"/>
            <a:ext cx="12081356" cy="33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" y="1148747"/>
            <a:ext cx="12020484" cy="4620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58" y="526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600" dirty="0"/>
              <a:t>Image-to-Image Translation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367" y="6309320"/>
            <a:ext cx="1177251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+mj-lt"/>
              </a:rPr>
              <a:t>Image-to-image translation with conditional adversarial nets [Isola, Zhu, Zhou, </a:t>
            </a:r>
            <a:r>
              <a:rPr lang="en-US" sz="2333" dirty="0" err="1">
                <a:latin typeface="+mj-lt"/>
              </a:rPr>
              <a:t>Efros</a:t>
            </a:r>
            <a:r>
              <a:rPr lang="en-US" sz="2333" dirty="0">
                <a:latin typeface="+mj-lt"/>
              </a:rPr>
              <a:t>.  CVPR 2017]</a:t>
            </a:r>
          </a:p>
        </p:txBody>
      </p:sp>
      <p:sp>
        <p:nvSpPr>
          <p:cNvPr id="6" name="Rectangle 5"/>
          <p:cNvSpPr/>
          <p:nvPr/>
        </p:nvSpPr>
        <p:spPr>
          <a:xfrm>
            <a:off x="95316" y="2933204"/>
            <a:ext cx="4868569" cy="283605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3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278</Words>
  <Application>Microsoft Macintosh PowerPoint</Application>
  <PresentationFormat>Widescreen</PresentationFormat>
  <Paragraphs>131</Paragraphs>
  <Slides>28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Adobe Clean</vt:lpstr>
      <vt:lpstr>Adobe 繁黑體 Std B</vt:lpstr>
      <vt:lpstr>Calibri</vt:lpstr>
      <vt:lpstr>Calibri Light</vt:lpstr>
      <vt:lpstr>Cambria Math</vt:lpstr>
      <vt:lpstr>DengXian</vt:lpstr>
      <vt:lpstr>DengXian Light</vt:lpstr>
      <vt:lpstr>Helvetica</vt:lpstr>
      <vt:lpstr>Helvetica Light</vt:lpstr>
      <vt:lpstr>Mangal</vt:lpstr>
      <vt:lpstr>Times New Roman</vt:lpstr>
      <vt:lpstr>Arial</vt:lpstr>
      <vt:lpstr>Office Theme</vt:lpstr>
      <vt:lpstr>Cycle GAN: Unpaired Image-to-image Translation</vt:lpstr>
      <vt:lpstr>Roadmap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Image-to-Image Translation</vt:lpstr>
      <vt:lpstr>Conditional GAN</vt:lpstr>
      <vt:lpstr>PowerPoint Presentation</vt:lpstr>
      <vt:lpstr>Cycle GAN</vt:lpstr>
      <vt:lpstr>PowerPoint Presentation</vt:lpstr>
      <vt:lpstr>PowerPoint Presentation</vt:lpstr>
      <vt:lpstr>Unpaired Image-to-image translation using cycle-consistent adversarial networks</vt:lpstr>
      <vt:lpstr>Unpaired Image-to-image translation using cycle-consistent adversarial networks</vt:lpstr>
      <vt:lpstr>PowerPoint Presentation</vt:lpstr>
      <vt:lpstr>Cycle-consistency Loss</vt:lpstr>
      <vt:lpstr>Cycle-consistency Loss</vt:lpstr>
      <vt:lpstr>Cycle-consistency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CycleGAN</dc:title>
  <dc:creator>黄兆楷</dc:creator>
  <cp:lastModifiedBy>黄兆楷</cp:lastModifiedBy>
  <cp:revision>48</cp:revision>
  <dcterms:created xsi:type="dcterms:W3CDTF">2017-08-06T14:39:07Z</dcterms:created>
  <dcterms:modified xsi:type="dcterms:W3CDTF">2017-08-12T09:52:13Z</dcterms:modified>
</cp:coreProperties>
</file>